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E4"/>
    <a:srgbClr val="0066FF"/>
    <a:srgbClr val="E2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4" autoAdjust="0"/>
    <p:restoredTop sz="94745"/>
  </p:normalViewPr>
  <p:slideViewPr>
    <p:cSldViewPr snapToGrid="0">
      <p:cViewPr>
        <p:scale>
          <a:sx n="100" d="100"/>
          <a:sy n="100" d="100"/>
        </p:scale>
        <p:origin x="656" y="256"/>
      </p:cViewPr>
      <p:guideLst>
        <p:guide orient="horz" pos="1661"/>
        <p:guide pos="3727"/>
        <p:guide pos="960"/>
        <p:guide pos="2026"/>
        <p:guide pos="5246"/>
        <p:guide pos="6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8D342-7F38-49AA-9725-8EF0B5DE913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B0410-68D9-4928-9FD8-D8BB784CF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72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Lin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ody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lletRectangle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oundedRectangl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.emz7LtSHiuxYX2JQw7h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SOAQC7QN2fC8KURzXrT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2BoatBottomShap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2BoatBottomText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Generic_Confidentiality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plitFlow"/>
  <p:tag name="ISFLAT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Lin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ody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lletRectangle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4IiKG8TBCdseGeWRWbG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oundedRectangl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SOAQC7QN2fC8KURzXrT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2BoatBottomShap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Generic_Confidentiality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2BoatBottomText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SOAQC7QN2fC8KURzXrT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4YDBxRTJ2Uq.wwXhfFc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plitFlow"/>
  <p:tag name="ISFLAT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Lin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ody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lletRectangle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oundedRectangl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SOAQC7QN2fC8KURzXrT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Generic_Confidentiality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2BoatBottomShap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2BoatBottomText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4YDBxRTJ2Uq.wwXhfFc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BwsIFSQrbYt1bJHtoeg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plitFlow"/>
  <p:tag name="ISFLAT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Lin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ody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lletRectangle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oundedRectangl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SOAQC7QN2fC8KURzXrT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Generic_Confidentiality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Generic_Confidentiality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2BoatBottomShap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2BoatBottomText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P6pNOlTDu1wpw.cdlu0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YRxb3u7J_h7owJqzEb7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plitFlow"/>
  <p:tag name="ISFLAT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Lin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ody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SOAQC7QN2fC8KURzXrTw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lletRectangle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oundedRectangl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Generic_Confidentiality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P6pNOlTDu1wpw.cdlu0A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2BoatBottomShap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2BoatBottomText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c5x3opvv2ODHlGH85Mfw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c5x3opvv2ODHlGH85Mfw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NhZ82N1yFifoMYMvpE6w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NhZ82N1yFifoMYMvpE6w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NhZ82N1yFifoMYMvpE6w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gzM8WjLRybcrHH5eXCcw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gQFgnZC16nTHgn7wnAUQ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QbZakbE0YwWcC6cP9AxA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Xg2YlKCiK5XHddg2w39Q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Xg2YlKCiK5XHddg2w39Q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TH.rgsuhYMKlWyTu3QQCQ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TH.rgsuhYMKlWyTu3QQC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ISPAs2sW6dWHQ5JtwRI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ISPAs2sW6dWHQ5JtwRI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ISPAs2sW6dWHQ5JtwRI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ISPAs2sW6dWHQ5JtwRI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MVFF24Ie2g2NervDHO.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4Ygs2vsTJSlTe9is9ahJ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MVFF24Ie2g2NervDHO.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MVFF24Ie2g2NervDHO.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ISPAs2sW6dWHQ5JtwRI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ISPAs2sW6dWHQ5JtwRI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BwsIFSQrbYt1bJHtoe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Generic_Confidentiality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OohCY4meYIQ08B_NwMg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3kbE_JXQoomGSGSr0gm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3kbE_JXQoomGSGSr0gm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ISPAs2sW6dWHQ5JtwRI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ISPAs2sW6dWHQ5JtwRI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ISPAs2sW6dWHQ5JtwRI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BwsIFSQrbYt1bJHtoe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ISPAs2sW6dWHQ5JtwRI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BwsIFSQrbYt1bJHtoe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BwsIFSQrbYt1bJHtoe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SOAQC7QN2fC8KURzXrT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BwsIFSQrbYt1bJHtoe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BwsIFSQrbYt1bJHtoe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BwsIFSQrbYt1bJHtoe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BwsIFSQrbYt1bJHtoe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BwsIFSQrbYt1bJHtoe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Generic_Confidentiality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JBwsIFSQrbYt1bJHtoe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lo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plitFlow"/>
  <p:tag name="ISFLAT" val="True"/>
</p:tagLst>
</file>

<file path=ppt/theme/theme1.xml><?xml version="1.0" encoding="utf-8"?>
<a:theme xmlns:a="http://schemas.openxmlformats.org/drawingml/2006/main" name="Office Theme">
  <a:themeElements>
    <a:clrScheme name="TISA NEW BRAND">
      <a:dk1>
        <a:srgbClr val="000000"/>
      </a:dk1>
      <a:lt1>
        <a:srgbClr val="FFFFFF"/>
      </a:lt1>
      <a:dk2>
        <a:srgbClr val="00BCE3"/>
      </a:dk2>
      <a:lt2>
        <a:srgbClr val="E7E6E6"/>
      </a:lt2>
      <a:accent1>
        <a:srgbClr val="7C2B83"/>
      </a:accent1>
      <a:accent2>
        <a:srgbClr val="7D7D7D"/>
      </a:accent2>
      <a:accent3>
        <a:srgbClr val="D5E04E"/>
      </a:accent3>
      <a:accent4>
        <a:srgbClr val="005958"/>
      </a:accent4>
      <a:accent5>
        <a:srgbClr val="F89728"/>
      </a:accent5>
      <a:accent6>
        <a:srgbClr val="00BCE3"/>
      </a:accent6>
      <a:hlink>
        <a:srgbClr val="00BCE3"/>
      </a:hlink>
      <a:folHlink>
        <a:srgbClr val="D5E04E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SA Powerpoint Master Slides July19  -  Read-Only" id="{215C15A7-4072-459B-BC61-138CEC42B52E}" vid="{DDDBD778-7A37-45AD-9C71-1D9071CCA2F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28FA9890490549A035494EA5F273D0" ma:contentTypeVersion="10" ma:contentTypeDescription="Create a new document." ma:contentTypeScope="" ma:versionID="a33961f33daaf288fe9477b04f5de34a">
  <xsd:schema xmlns:xsd="http://www.w3.org/2001/XMLSchema" xmlns:xs="http://www.w3.org/2001/XMLSchema" xmlns:p="http://schemas.microsoft.com/office/2006/metadata/properties" xmlns:ns2="63ad4f1b-7891-4e99-9a0c-b39c6d049f7f" xmlns:ns3="e5eb0996-2165-40bc-94fa-ea0f02d83fec" targetNamespace="http://schemas.microsoft.com/office/2006/metadata/properties" ma:root="true" ma:fieldsID="6793dff3ac6e98da61afa4198bb45ecf" ns2:_="" ns3:_="">
    <xsd:import namespace="63ad4f1b-7891-4e99-9a0c-b39c6d049f7f"/>
    <xsd:import namespace="e5eb0996-2165-40bc-94fa-ea0f02d83fe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d4f1b-7891-4e99-9a0c-b39c6d049f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b0996-2165-40bc-94fa-ea0f02d83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A769EC-1207-4F83-9585-FD956A8B8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ad4f1b-7891-4e99-9a0c-b39c6d049f7f"/>
    <ds:schemaRef ds:uri="e5eb0996-2165-40bc-94fa-ea0f02d83f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7F9DB2-39FC-47C8-A0F3-C0EC9D7962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18FC10-6943-41F8-8287-7AE695B666A4}">
  <ds:schemaRefs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5eb0996-2165-40bc-94fa-ea0f02d83fec"/>
    <ds:schemaRef ds:uri="63ad4f1b-7891-4e99-9a0c-b39c6d049f7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</TotalTime>
  <Words>6742</Words>
  <Application>Microsoft Macintosh PowerPoint</Application>
  <PresentationFormat>Widescreen</PresentationFormat>
  <Paragraphs>821</Paragraphs>
  <Slides>78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52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152" baseType="lpstr">
      <vt:lpstr>Arial Unicode MS</vt:lpstr>
      <vt:lpstr>Arial</vt:lpstr>
      <vt:lpstr>BLK Fort</vt:lpstr>
      <vt:lpstr>BLK Fort Extrabold</vt:lpstr>
      <vt:lpstr>Calibri</vt:lpstr>
      <vt:lpstr>Calibri Light</vt:lpstr>
      <vt:lpstr>Cambria</vt:lpstr>
      <vt:lpstr>Courier New</vt:lpstr>
      <vt:lpstr>Fort LT Extrabold</vt:lpstr>
      <vt:lpstr>Georgia</vt:lpstr>
      <vt:lpstr>Museo Sans 900</vt:lpstr>
      <vt:lpstr>NBS Light</vt:lpstr>
      <vt:lpstr>NBS Medium</vt:lpstr>
      <vt:lpstr>Segoe UI Light</vt:lpstr>
      <vt:lpstr>Times New Roman</vt:lpstr>
      <vt:lpstr>Verdana</vt:lpstr>
      <vt:lpstr>Webdings</vt:lpstr>
      <vt:lpstr>Wingdings</vt:lpstr>
      <vt:lpstr>Wingdings 2</vt:lpstr>
      <vt:lpstr>Wingdings 3</vt:lpstr>
      <vt:lpstr>Office Theme</vt:lpstr>
      <vt:lpstr>blank</vt:lpstr>
      <vt:lpstr>1_EFESO Institutional</vt:lpstr>
      <vt:lpstr>2_EFESO Institutional</vt:lpstr>
      <vt:lpstr>3_EFESO Institutional</vt:lpstr>
      <vt:lpstr>4_EFESO Institutional</vt:lpstr>
      <vt:lpstr>5_EFESO Institutional</vt:lpstr>
      <vt:lpstr>6_EFESO Institutional</vt:lpstr>
      <vt:lpstr>7_EFESO Institutional</vt:lpstr>
      <vt:lpstr>Text Master</vt:lpstr>
      <vt:lpstr>7_BLK 16x9 2019</vt:lpstr>
      <vt:lpstr>1_NSW 2019 </vt:lpstr>
      <vt:lpstr>2_NSW 2019 </vt:lpstr>
      <vt:lpstr>3_NSW 2019 </vt:lpstr>
      <vt:lpstr>4_NSW 2019 </vt:lpstr>
      <vt:lpstr>BLK 4x3 2019</vt:lpstr>
      <vt:lpstr>1_BLK 4x3 2019</vt:lpstr>
      <vt:lpstr>2_BLK 4x3 2019</vt:lpstr>
      <vt:lpstr>5_NSW 2019 </vt:lpstr>
      <vt:lpstr>6_NSW 2019 </vt:lpstr>
      <vt:lpstr>3_BLK 4x3 2019</vt:lpstr>
      <vt:lpstr>5_BLK 4x3 2019</vt:lpstr>
      <vt:lpstr>6_BLK 4x3 2019</vt:lpstr>
      <vt:lpstr>7_BLK 4x3 2019</vt:lpstr>
      <vt:lpstr>7_NSW 2019 </vt:lpstr>
      <vt:lpstr>8_NSW 2019 </vt:lpstr>
      <vt:lpstr>9_NSW 2019 </vt:lpstr>
      <vt:lpstr>4_BLK 4x3 2019</vt:lpstr>
      <vt:lpstr>10_NSW 2019 </vt:lpstr>
      <vt:lpstr>8_BLK 4x3 2019</vt:lpstr>
      <vt:lpstr>9_BLK 4x3 2019</vt:lpstr>
      <vt:lpstr>10_BLK 4x3 2019</vt:lpstr>
      <vt:lpstr>11_BLK 4x3 2019</vt:lpstr>
      <vt:lpstr>12_BLK 4x3 2019</vt:lpstr>
      <vt:lpstr>13_BLK 4x3 2019</vt:lpstr>
      <vt:lpstr>14_BLK 4x3 2019</vt:lpstr>
      <vt:lpstr>15_BLK 4x3 2019</vt:lpstr>
      <vt:lpstr>2_9246KH_CF</vt:lpstr>
      <vt:lpstr>3_9246KH_CF</vt:lpstr>
      <vt:lpstr>4_9246KH_CF</vt:lpstr>
      <vt:lpstr>16_BLK 4x3 2019</vt:lpstr>
      <vt:lpstr>5_9246KH_CF</vt:lpstr>
      <vt:lpstr>5_BLK 16x9 2019</vt:lpstr>
      <vt:lpstr>6_9246KH_CF</vt:lpstr>
      <vt:lpstr>3_BLK 16x9 2019</vt:lpstr>
      <vt:lpstr>4_BLK 16x9 2019</vt:lpstr>
      <vt:lpstr>8_BLK 16x9 2019</vt:lpstr>
      <vt:lpstr>6_BLK 16x9 2019</vt:lpstr>
      <vt:lpstr>FCA powerpoint template 20130528</vt:lpstr>
      <vt:lpstr>Charles Stanley Internal Deck Template</vt:lpstr>
      <vt:lpstr>1_Office Theme</vt:lpstr>
      <vt:lpstr>2_Office Theme</vt:lpstr>
      <vt:lpstr>Diapositive think-cell</vt:lpstr>
      <vt:lpstr>think-cell Slide</vt:lpstr>
      <vt:lpstr>PowerPoint Presentation</vt:lpstr>
      <vt:lpstr>Welcome from TISA – platform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now?</vt:lpstr>
      <vt:lpstr>Consumer Engagement</vt:lpstr>
      <vt:lpstr>Insight from other industries</vt:lpstr>
      <vt:lpstr>Making sustainability visual</vt:lpstr>
      <vt:lpstr>Making Sustainability Visual</vt:lpstr>
      <vt:lpstr>Making Sustainability Visual</vt:lpstr>
      <vt:lpstr>Making Sustainability Visual</vt:lpstr>
      <vt:lpstr>Making Sustainability Visual</vt:lpstr>
      <vt:lpstr>Investor objectives</vt:lpstr>
      <vt:lpstr>Investor objectives</vt:lpstr>
      <vt:lpstr>Ratings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ESG data Exchange : How to improve sCoring reliability and transparency ?</vt:lpstr>
      <vt:lpstr>PowerPoint Presentation</vt:lpstr>
      <vt:lpstr>How to compare and select Funds from an ESG point of view ?</vt:lpstr>
      <vt:lpstr>Two main approaches to be combined</vt:lpstr>
      <vt:lpstr>Asset management and fund investment process evaluations</vt:lpstr>
      <vt:lpstr>Portfolio approach</vt:lpstr>
      <vt:lpstr>The E project initiative</vt:lpstr>
      <vt:lpstr>Some few basic rules need to be defined to enhance transparency on ESG rating of portfolios and funds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Sustainable finance… a niche that is becoming mainstream (i)</vt:lpstr>
      <vt:lpstr>Sustainable finance… a niche that is becoming mainstream (ii)</vt:lpstr>
      <vt:lpstr>Sustainability issues</vt:lpstr>
      <vt:lpstr>The role of regulation</vt:lpstr>
      <vt:lpstr>A spectrum of strategies</vt:lpstr>
      <vt:lpstr>A spectrum of strategies</vt:lpstr>
      <vt:lpstr>Issuer disclosures: TCFD recommendations</vt:lpstr>
      <vt:lpstr>Some key areas of focus for FCA</vt:lpstr>
      <vt:lpstr>A spectrum of strategies</vt:lpstr>
      <vt:lpstr>TCFD – Key elements of disclosure</vt:lpstr>
      <vt:lpstr>Stewardship &amp; shareholder engagement</vt:lpstr>
      <vt:lpstr>PowerPoint Presentation</vt:lpstr>
      <vt:lpstr>PowerPoint Presentation</vt:lpstr>
      <vt:lpstr>Distributors - key regulations</vt:lpstr>
      <vt:lpstr>MiFID ESG regulation - The challenge…</vt:lpstr>
      <vt:lpstr>ESG integration – what is it?</vt:lpstr>
      <vt:lpstr>Impact of MiFID and Disclosure regulations</vt:lpstr>
      <vt:lpstr>ESG data issues</vt:lpstr>
      <vt:lpstr>Labelling – anti-greenwash provisions</vt:lpstr>
      <vt:lpstr>Client-facing issues</vt:lpstr>
      <vt:lpstr>Reviewing ESG in your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Henna Sadhu</dc:creator>
  <cp:lastModifiedBy>Henna Sadhu</cp:lastModifiedBy>
  <cp:revision>7</cp:revision>
  <dcterms:created xsi:type="dcterms:W3CDTF">2020-04-27T15:50:48Z</dcterms:created>
  <dcterms:modified xsi:type="dcterms:W3CDTF">2020-04-27T20:55:57Z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0x0101002028FA9890490549A035494EA5F273D0</vt:lpwstr>
  </property>
  <property fmtid="{D5CDD505-2E9C-101B-9397-08002B2CF9AE}" pid="3" name="NXPowerLiteLastOptimized">
    <vt:lpwstr>513496</vt:lpwstr>
  </property>
  <property fmtid="{D5CDD505-2E9C-101B-9397-08002B2CF9AE}" pid="4" name="NXPowerLiteSettings">
    <vt:lpwstr>C700052003A000</vt:lpwstr>
  </property>
  <property fmtid="{D5CDD505-2E9C-101B-9397-08002B2CF9AE}" pid="5" name="NXPowerLiteVersion">
    <vt:lpwstr>D8.0.7</vt:lpwstr>
  </property>
</Properties>
</file>